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77" r:id="rId5"/>
    <p:sldId id="278" r:id="rId6"/>
    <p:sldId id="259" r:id="rId7"/>
    <p:sldId id="280" r:id="rId8"/>
    <p:sldId id="279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61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81" r:id="rId27"/>
    <p:sldId id="298" r:id="rId28"/>
    <p:sldId id="300" r:id="rId29"/>
    <p:sldId id="301" r:id="rId30"/>
    <p:sldId id="299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262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02" r:id="rId61"/>
    <p:sldId id="263" r:id="rId62"/>
    <p:sldId id="331" r:id="rId63"/>
    <p:sldId id="260" r:id="rId64"/>
    <p:sldId id="333" r:id="rId65"/>
    <p:sldId id="334" r:id="rId66"/>
    <p:sldId id="335" r:id="rId67"/>
    <p:sldId id="336" r:id="rId68"/>
    <p:sldId id="337" r:id="rId69"/>
    <p:sldId id="332" r:id="rId70"/>
    <p:sldId id="338" r:id="rId71"/>
    <p:sldId id="339" r:id="rId72"/>
    <p:sldId id="340" r:id="rId73"/>
    <p:sldId id="341" r:id="rId74"/>
    <p:sldId id="342" r:id="rId75"/>
    <p:sldId id="276" r:id="rId76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7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634700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FBD9F1B-1BB7-4004-820E-6CAD847E2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437621" y="5531991"/>
            <a:ext cx="10900834" cy="1054018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8812E40-B381-432E-8170-694247DA52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76" y="4780580"/>
            <a:ext cx="4216573" cy="4856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从小白到大牛"/>
          <p:cNvSpPr txBox="1"/>
          <p:nvPr userDrawn="1"/>
        </p:nvSpPr>
        <p:spPr>
          <a:xfrm>
            <a:off x="351711" y="3449611"/>
            <a:ext cx="7140842" cy="103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400"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r>
              <a:rPr lang="en-US" altLang="zh-CN" sz="6000" spc="600" dirty="0" smtClean="0"/>
              <a:t>Python</a:t>
            </a:r>
            <a:r>
              <a:rPr lang="zh-CN" altLang="en-US" sz="6000" spc="600" dirty="0" smtClean="0"/>
              <a:t>编程指南</a:t>
            </a:r>
            <a:endParaRPr sz="6000" spc="600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677583" y="6627812"/>
            <a:ext cx="10900834" cy="4953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在此键入引文。”"/>
          <p:cNvSpPr>
            <a:spLocks noGrp="1"/>
          </p:cNvSpPr>
          <p:nvPr>
            <p:ph type="body" sz="quarter" idx="14"/>
          </p:nvPr>
        </p:nvSpPr>
        <p:spPr>
          <a:xfrm>
            <a:off x="2677583" y="4412720"/>
            <a:ext cx="10900834" cy="77893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图像"/>
          <p:cNvSpPr>
            <a:spLocks noGrp="1"/>
          </p:cNvSpPr>
          <p:nvPr>
            <p:ph type="pic" idx="13"/>
          </p:nvPr>
        </p:nvSpPr>
        <p:spPr>
          <a:xfrm>
            <a:off x="1354666" y="0"/>
            <a:ext cx="13541060" cy="10160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0411BA6-DAD3-4828-A878-C7DC61DDE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pic>
        <p:nvPicPr>
          <p:cNvPr id="114" name="矩形" descr="矩形"/>
          <p:cNvPicPr>
            <a:picLocks/>
          </p:cNvPicPr>
          <p:nvPr/>
        </p:nvPicPr>
        <p:blipFill>
          <a:blip r:embed="rId3">
            <a:alphaModFix amt="83528"/>
            <a:extLst/>
          </a:blip>
          <a:stretch>
            <a:fillRect/>
          </a:stretch>
        </p:blipFill>
        <p:spPr>
          <a:xfrm>
            <a:off x="797454" y="1940414"/>
            <a:ext cx="13118570" cy="6967710"/>
          </a:xfrm>
          <a:prstGeom prst="rect">
            <a:avLst/>
          </a:prstGeom>
          <a:effectLst>
            <a:outerShdw blurRad="38100" dist="12700" dir="3685043" rotWithShape="0">
              <a:srgbClr val="000000">
                <a:alpha val="0"/>
              </a:srgbClr>
            </a:outerShdw>
          </a:effectLst>
        </p:spPr>
      </p:pic>
      <p:sp>
        <p:nvSpPr>
          <p:cNvPr id="1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67920" y="1951302"/>
            <a:ext cx="5556251" cy="42730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None/>
              <a:defRPr sz="2800"/>
            </a:lvl1pPr>
            <a:lvl2pPr marL="0" indent="228600">
              <a:spcBef>
                <a:spcPts val="1000"/>
              </a:spcBef>
              <a:buSzTx/>
              <a:buNone/>
              <a:defRPr sz="2800"/>
            </a:lvl2pPr>
            <a:lvl3pPr marL="0" indent="457200">
              <a:spcBef>
                <a:spcPts val="1000"/>
              </a:spcBef>
              <a:buSzTx/>
              <a:buNone/>
              <a:defRPr sz="2800"/>
            </a:lvl3pPr>
            <a:lvl4pPr marL="0" indent="685800">
              <a:spcBef>
                <a:spcPts val="1000"/>
              </a:spcBef>
              <a:buSzTx/>
              <a:buNone/>
              <a:defRPr sz="2800"/>
            </a:lvl4pPr>
            <a:lvl5pPr marL="0" indent="914400">
              <a:spcBef>
                <a:spcPts val="100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17" name="标题文本"/>
          <p:cNvSpPr txBox="1"/>
          <p:nvPr/>
        </p:nvSpPr>
        <p:spPr>
          <a:xfrm>
            <a:off x="728133" y="704585"/>
            <a:ext cx="11562292" cy="218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>
            <a:lvl1pPr algn="l">
              <a:defRPr sz="6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DE05C81-B015-4055-8380-27B597808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PT-3的副本副本.jpg" descr="PPT-3的副本副本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四级（标题＋详细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线条"/>
          <p:cNvSpPr/>
          <p:nvPr/>
        </p:nvSpPr>
        <p:spPr>
          <a:xfrm>
            <a:off x="1857438" y="1514739"/>
            <a:ext cx="12417508" cy="37"/>
          </a:xfrm>
          <a:prstGeom prst="line">
            <a:avLst/>
          </a:prstGeom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52916" tIns="52916" rIns="52916" bIns="52916" anchor="ctr"/>
          <a:lstStyle/>
          <a:p>
            <a:pPr algn="l" defTabSz="47625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国际化与本地化是相反的过程"/>
          <p:cNvSpPr txBox="1">
            <a:spLocks noGrp="1"/>
          </p:cNvSpPr>
          <p:nvPr>
            <p:ph type="body" sz="quarter" idx="13"/>
          </p:nvPr>
        </p:nvSpPr>
        <p:spPr>
          <a:xfrm>
            <a:off x="1857375" y="509323"/>
            <a:ext cx="11509375" cy="952501"/>
          </a:xfrm>
          <a:prstGeom prst="rect">
            <a:avLst/>
          </a:prstGeom>
        </p:spPr>
        <p:txBody>
          <a:bodyPr>
            <a:spAutoFit/>
          </a:bodyPr>
          <a:lstStyle>
            <a:lvl1pPr marL="357187" indent="-357187" defTabSz="476250">
              <a:spcBef>
                <a:spcPts val="0"/>
              </a:spcBef>
              <a:buSzTx/>
              <a:buNone/>
              <a:defRPr sz="66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国际化与本地化是相反的过程</a:t>
            </a:r>
          </a:p>
        </p:txBody>
      </p:sp>
      <p:sp>
        <p:nvSpPr>
          <p:cNvPr id="143" name="❖ UIBarButtonSystemItemDone"/>
          <p:cNvSpPr txBox="1">
            <a:spLocks noGrp="1"/>
          </p:cNvSpPr>
          <p:nvPr>
            <p:ph type="body" sz="quarter" idx="14"/>
          </p:nvPr>
        </p:nvSpPr>
        <p:spPr>
          <a:xfrm>
            <a:off x="1473729" y="1561041"/>
            <a:ext cx="9154584" cy="1071564"/>
          </a:xfrm>
          <a:prstGeom prst="rect">
            <a:avLst/>
          </a:prstGeom>
        </p:spPr>
        <p:txBody>
          <a:bodyPr>
            <a:spAutoFit/>
          </a:bodyPr>
          <a:lstStyle>
            <a:lvl1pPr marL="773906" indent="-297656" defTabSz="476250">
              <a:lnSpc>
                <a:spcPct val="150000"/>
              </a:lnSpc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❖ UIBarButtonSystemItemDone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862402" y="9458853"/>
            <a:ext cx="347134" cy="372534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文本"/>
          <p:cNvSpPr txBox="1">
            <a:spLocks noGrp="1"/>
          </p:cNvSpPr>
          <p:nvPr>
            <p:ph type="title"/>
          </p:nvPr>
        </p:nvSpPr>
        <p:spPr>
          <a:xfrm>
            <a:off x="3014927" y="2700602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8E5A2983-C60A-4F3A-9C0F-1F296DDA55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  <p:sp>
          <p:nvSpPr>
            <p:cNvPr id="6" name="矩形 5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CCF50273-6659-432A-A27F-1FA21AF744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  <p:sp>
          <p:nvSpPr>
            <p:cNvPr id="6" name="矩形 5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2706687" y="1805781"/>
            <a:ext cx="11562292" cy="654843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标题文本"/>
          <p:cNvSpPr txBox="1">
            <a:spLocks noGrp="1"/>
          </p:cNvSpPr>
          <p:nvPr>
            <p:ph type="title"/>
          </p:nvPr>
        </p:nvSpPr>
        <p:spPr>
          <a:xfrm>
            <a:off x="747183" y="551127"/>
            <a:ext cx="11562292" cy="117494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像"/>
          <p:cNvSpPr>
            <a:spLocks noGrp="1"/>
          </p:cNvSpPr>
          <p:nvPr>
            <p:ph type="pic" sz="half" idx="13"/>
          </p:nvPr>
        </p:nvSpPr>
        <p:spPr>
          <a:xfrm>
            <a:off x="8437562" y="2051579"/>
            <a:ext cx="5556251" cy="6548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2414587" y="3270779"/>
            <a:ext cx="5556251" cy="654843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 sz="2800"/>
            </a:lvl1pPr>
            <a:lvl2pPr marL="6858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2pPr>
            <a:lvl3pPr marL="10287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3pPr>
            <a:lvl4pPr marL="13716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4pPr>
            <a:lvl5pPr marL="17145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705379" y="603018"/>
            <a:ext cx="13095750" cy="109154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00CA457-706D-4A81-9077-E81835A1B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78" name="正文级别 1…"/>
          <p:cNvSpPr txBox="1">
            <a:spLocks noGrp="1"/>
          </p:cNvSpPr>
          <p:nvPr>
            <p:ph type="body" idx="1"/>
          </p:nvPr>
        </p:nvSpPr>
        <p:spPr>
          <a:xfrm>
            <a:off x="3352270" y="1230312"/>
            <a:ext cx="11562293" cy="7514167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图像"/>
          <p:cNvSpPr>
            <a:spLocks noGrp="1"/>
          </p:cNvSpPr>
          <p:nvPr>
            <p:ph type="pic" sz="half" idx="13"/>
          </p:nvPr>
        </p:nvSpPr>
        <p:spPr>
          <a:xfrm>
            <a:off x="2346854" y="926041"/>
            <a:ext cx="5556251" cy="83079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图像"/>
          <p:cNvSpPr>
            <a:spLocks noGrp="1"/>
          </p:cNvSpPr>
          <p:nvPr>
            <p:ph type="pic" sz="quarter" idx="14"/>
          </p:nvPr>
        </p:nvSpPr>
        <p:spPr>
          <a:xfrm>
            <a:off x="8352895" y="5304895"/>
            <a:ext cx="5556251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5"/>
          </p:nvPr>
        </p:nvSpPr>
        <p:spPr>
          <a:xfrm>
            <a:off x="8359373" y="926041"/>
            <a:ext cx="5556250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2.jp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7D78142-210F-432E-B8B4-0321545944F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28133" y="569118"/>
            <a:ext cx="13704028" cy="1016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2346854" y="2711979"/>
            <a:ext cx="11562292" cy="6548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935017" y="9637447"/>
            <a:ext cx="372737" cy="385234"/>
          </a:xfrm>
          <a:prstGeom prst="rect">
            <a:avLst/>
          </a:prstGeom>
          <a:ln w="12700">
            <a:miter lim="400000"/>
          </a:ln>
        </p:spPr>
        <p:txBody>
          <a:bodyPr wrap="none" lIns="52916" tIns="52916" rIns="52916" bIns="52916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1pPr>
      <a:lvl2pPr marL="0" marR="0" indent="228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2pPr>
      <a:lvl3pPr marL="0" marR="0" indent="457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3pPr>
      <a:lvl4pPr marL="0" marR="0" indent="685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4pPr>
      <a:lvl5pPr marL="0" marR="0" indent="9144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5pPr>
      <a:lvl6pPr marL="0" marR="0" indent="11430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6pPr>
      <a:lvl7pPr marL="0" marR="0" indent="1371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7pPr>
      <a:lvl8pPr marL="0" marR="0" indent="1600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8pPr>
      <a:lvl9pPr marL="0" marR="0" indent="1828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9pPr>
    </p:titleStyle>
    <p:bodyStyle>
      <a:lvl1pPr marL="444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第10章 函数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17.3.2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wxPython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2966032"/>
            <a:ext cx="11721042" cy="4869068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ch19.3.2-1.py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创建应用程序对象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wx.App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创建窗口对象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(None, title="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第一个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!",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size=(400, 300),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=(100, 100))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frm.Show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显示窗口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app.MainLoop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进入主事件循环 ③</a:t>
            </a:r>
          </a:p>
        </p:txBody>
      </p:sp>
    </p:spTree>
    <p:extLst>
      <p:ext uri="{BB962C8B-B14F-4D97-AF65-F5344CB8AC3E}">
        <p14:creationId xmlns:p14="http://schemas.microsoft.com/office/powerpoint/2010/main" val="2351836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示例运行效果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57" y="2612691"/>
            <a:ext cx="7280195" cy="552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45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修改上述代码如下：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673370"/>
            <a:ext cx="11721042" cy="7454391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ch19.3.2-2.py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第一个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!",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size=(400, 300),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=(100, 100))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App(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wx.App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(self):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创建窗口对象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frame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frame.Show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return True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386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示例运行效果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4" y="2420725"/>
            <a:ext cx="8020423" cy="60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63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修改上述代码如下：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673370"/>
            <a:ext cx="11721042" cy="7454391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ch19.3.2-3.py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第一个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程序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!",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size=(400, 300))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(parent=self)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label='Hello World!',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=(10, 10)) ③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App(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wx.App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创建窗口对象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frame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2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的内容面板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699" y="1585450"/>
            <a:ext cx="7098896" cy="81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525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17.3.3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wxPython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界面构建层次结构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51" y="2307772"/>
            <a:ext cx="9306829" cy="56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97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17.4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事件。它是用户对界面的操作，在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中事件被封装成为事件类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wx.Event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及其子类，例如按钮事件类是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wx.CommandEvent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，鼠标事件类是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wx.MoveEvent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事件类型。事件类型给出了事件的更多信息，它是一个整数。例如鼠标事件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wx.MoveEvent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还可以有鼠标的右键按下（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wx.EVT_LEFT_DOWN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）和释放（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wx.EVT_LEFT_UP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）等。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事件源。它是事件发生的场所，就是各个控件，例如按钮事件的事件源是按钮。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事件处理者。它是在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wx.EvtHandler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子类（事件处理类）中定义的一个方法。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在事件处理的过程中涉及</a:t>
            </a:r>
            <a:r>
              <a:rPr lang="en-US" altLang="zh-CN" dirty="0"/>
              <a:t>4</a:t>
            </a:r>
            <a:r>
              <a:rPr lang="zh-CN" altLang="en-US" dirty="0"/>
              <a:t>个要素：</a:t>
            </a:r>
          </a:p>
        </p:txBody>
      </p:sp>
    </p:spTree>
    <p:extLst>
      <p:ext uri="{BB962C8B-B14F-4D97-AF65-F5344CB8AC3E}">
        <p14:creationId xmlns:p14="http://schemas.microsoft.com/office/powerpoint/2010/main" val="1468387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17.4.1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一对一事件处理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89" y="2939143"/>
            <a:ext cx="8876454" cy="347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750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17.1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图形用户界面开发工具包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r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.2 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安装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r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.3 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基础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17.4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事件处理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17.5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布局管理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r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.6 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wxPython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控件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17.7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高级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窗口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17.8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菜单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17.9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使用工具栏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480830"/>
            <a:ext cx="11721042" cy="810072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ch19.4.1.py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一对一事件处理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size=(300, 180))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(parent=self)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=(110, 20))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b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label='OK',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=(100, 50))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self.on_click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b) ③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on_click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(self, event): ④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print(type(event))  # &lt;class 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core.CommandEvent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'&gt;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self.statictext.SetLabelText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('Hello, world.') ⑤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App(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wx.App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468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17.4.2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一对多事件处理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82" y="2917371"/>
            <a:ext cx="9432474" cy="36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18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480830"/>
            <a:ext cx="11721042" cy="810072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ch19.4.2.py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一对一事件处理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size=(300, 180))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(parent=self)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=(110, 15))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id=10, label='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Button1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=(100, 45))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id=11, label='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Button2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=(100, 85))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self.on_click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③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self.on_click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id=11) ④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on_click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(self, event):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event_id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event.GetId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⑤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print(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event_id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event_id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10: ⑥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523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17.4.3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示例：鼠标事件处理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546143"/>
            <a:ext cx="11721042" cy="810072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ch19.4.3.py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鼠标事件处理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size=(400, 300))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wx.EVT_LEFT_DOWN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self.on_left_down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wx.EVT_LEFT_UP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self.on_left_up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wx.EVT_MOTION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self.on_mouse_move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on_left_down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print('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鼠标按下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on_left_up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print('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鼠标释放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on_mouse_move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(self, event):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event.Dragging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event.LeftIsDown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(): ④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event.GetPosition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⑤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print(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59796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17.5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布局管理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0218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子窗口（或控件）位置和大小不会随着父窗口的变化而变化。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在不同平台上显示效果可能差别很大。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在不同分辨率下显示效果可能差别很大。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字体的变化也会对显示效果有影响。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动态添加或删除子窗口（或控件）界面布局需要重新设计。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使用绝对布局会有如下问题：</a:t>
            </a:r>
          </a:p>
        </p:txBody>
      </p:sp>
    </p:spTree>
    <p:extLst>
      <p:ext uri="{BB962C8B-B14F-4D97-AF65-F5344CB8AC3E}">
        <p14:creationId xmlns:p14="http://schemas.microsoft.com/office/powerpoint/2010/main" val="34889677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sz="6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wx.Sizer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类层次结构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77" y="2068286"/>
            <a:ext cx="9580323" cy="47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396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.5.1 </a:t>
            </a:r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Box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布局器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748" y="2286000"/>
            <a:ext cx="9755501" cy="47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67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边框</a:t>
            </a:r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标志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33" y="2830286"/>
            <a:ext cx="10178097" cy="35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94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调整尺寸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标志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84" y="3309258"/>
            <a:ext cx="12182077" cy="25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709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图形用户界面开发工具包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Box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布局示例</a:t>
            </a:r>
            <a:r>
              <a:rPr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00" y="3265715"/>
            <a:ext cx="6736943" cy="26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46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188623"/>
            <a:ext cx="11721042" cy="8423887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ch19.5.1.py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title='Box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布局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size=(300, 120))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(parent=self)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创建垂直方向的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布局管理器对象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wx.BoxSizer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wx.VERTICAL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label='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Button1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单击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添加静态文本到垂直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布局管理器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vbox.Add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proportion=2, flag=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wx.FIXED_MINSIZE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wx.TOP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wx.CENTER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border=10)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id=10, label='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Button1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id=11, label='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Button2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self.on_click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id=10,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=20)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创建水平方向的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布局管理器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对象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969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wx.StaticBoxSizer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(box, orient=HORIZONTAL)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box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参数是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wx.StaticBox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（静态框）对象，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orient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参数是布局方向。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wx.StaticBoxSizer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(orient, parent, label="")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orient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参数是布局方向，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parent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参数是设置所在父窗口，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label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参数设置边框的静态文本。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17.5.2 </a:t>
            </a:r>
            <a:r>
              <a:rPr lang="en-US" altLang="zh-CN" dirty="0"/>
              <a:t>	</a:t>
            </a:r>
            <a:r>
              <a:rPr lang="en-US" altLang="zh-CN" dirty="0" err="1"/>
              <a:t>StaticBox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864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sz="6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StaticBox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布局示例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857" y="3309257"/>
            <a:ext cx="6736943" cy="26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585450"/>
            <a:ext cx="11721042" cy="810072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ch19.5.2.py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StaticBox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布局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size=(300, 120))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(parent=self)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创建垂直方向的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布局管理器对象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wx.BoxSizer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wx.VERTICAL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label='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Button1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单击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添加静态文本到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布局管理器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vbox.Add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proportion=2, flag=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wx.FIXED_MINSIZE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wx.TOP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wx.CENTER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border=10)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id=10, label='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Button1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id=11, label='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Button2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self.on_click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id=10,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=20)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9982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wx.GridSizer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构造方法如下：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wx.GridSizer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(rows, cols,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vgap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hgap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。创建指定行数和列数的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wx.GridSizer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对象，并指定水平和垂直间隙，参数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hgap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是水平间隙，参数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vgap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是垂直间隙。添加的子窗口（或控件）个数超过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rows × cols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之积，则引发异常。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wx.GridSizer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(rows, cols, gap)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GridSizer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(rows, cols,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vgap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hgap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gap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参数指定垂直间隙和水平间隙，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gap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参数是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wx.Size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类型，例如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wx.Size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(2,3)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是设置水平间隙为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像素，垂直间隙为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像素。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wx.GridSizer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(cols,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vgap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hgap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。创建指定列数的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wx.GridSizer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对象，并指定水平和垂直间隙。由于没有限定行数，所以添加的子窗口（或控件）个数没有限制。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wx.GridSizer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(cols, gap=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wx.Size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(0,0))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GridSizer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(cols,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vgap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hgap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gap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参数是垂直间隙和水平间隙是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wx.Size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类型。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17.5.3 </a:t>
            </a:r>
            <a:r>
              <a:rPr lang="en-US" altLang="zh-CN" dirty="0"/>
              <a:t>	Grid</a:t>
            </a:r>
            <a:r>
              <a:rPr lang="zh-CN" altLang="en-US" dirty="0"/>
              <a:t>布局</a:t>
            </a:r>
          </a:p>
        </p:txBody>
      </p:sp>
    </p:spTree>
    <p:extLst>
      <p:ext uri="{BB962C8B-B14F-4D97-AF65-F5344CB8AC3E}">
        <p14:creationId xmlns:p14="http://schemas.microsoft.com/office/powerpoint/2010/main" val="1079759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/>
              <a:t>Grid</a:t>
            </a:r>
            <a:r>
              <a:rPr lang="zh-CN" altLang="zh-CN" sz="6000" dirty="0"/>
              <a:t>布局示例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47" y="2280451"/>
            <a:ext cx="6114082" cy="62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7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747033"/>
            <a:ext cx="11721042" cy="7777556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ch19.5.3.py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title='Grid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布局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size=(300, 300))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btn1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label='1')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btn2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label='2')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btn3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label='3')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btn4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label='4')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btn5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label='5')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btn6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label='6')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btn7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label='7')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btn8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label='8')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btn9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label='9')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848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缺少子窗口（或控件）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234773"/>
            <a:ext cx="5994400" cy="61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056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wx.FlexGridSizer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的构造方法与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wx.GridSizer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相同，这里不再赘述。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wx.FlexGridSizer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有两个特殊方法如下：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AddGrowableRow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idx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proportion=0)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。指定行是可扩展的，参数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idx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是行索引，从零开始；参数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proportion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是设置该行所占空间比例。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AddGrowableCol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idx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proportion=0)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。指定列是可扩展的，参数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idx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是列索引，从零开始；参数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proportion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是设置该列所占空间比例。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17.5.4 </a:t>
            </a:r>
            <a:r>
              <a:rPr lang="en-US" altLang="zh-CN" dirty="0"/>
              <a:t>	</a:t>
            </a:r>
            <a:r>
              <a:rPr lang="en-US" altLang="zh-CN" dirty="0" err="1"/>
              <a:t>FlexGrid</a:t>
            </a:r>
            <a:r>
              <a:rPr lang="zh-CN" altLang="en-US" dirty="0"/>
              <a:t>布局</a:t>
            </a:r>
          </a:p>
        </p:txBody>
      </p:sp>
    </p:spTree>
    <p:extLst>
      <p:ext uri="{BB962C8B-B14F-4D97-AF65-F5344CB8AC3E}">
        <p14:creationId xmlns:p14="http://schemas.microsoft.com/office/powerpoint/2010/main" val="2566334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Tkinter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en-US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PyQt19.3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wxPython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7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FlexGrid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布局示例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14" y="3200400"/>
            <a:ext cx="6307738" cy="31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21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585450"/>
            <a:ext cx="11721042" cy="810072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ch19.5.4.py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FlexGrid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布局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size=(400, 200))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(parent=self)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fgs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wx.FlexGridSizer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(3, 2, 10, 10)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title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标题：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author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作者名：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review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内容：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wx.TextCtrl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(panel) 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wx.TextCtrl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wx.TextCtrl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style=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wx.TE_MULTILINE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91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17.6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wxPython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132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17.6.1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静态文本和按钮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27" y="3069772"/>
            <a:ext cx="9226944" cy="39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30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585450"/>
            <a:ext cx="11721042" cy="810072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ch19.6.1.py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静态文本和按钮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size=(300, 200))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(parent=self)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创建垂直方向的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布局管理器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wx.BoxSizer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wx.VERTICAL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label='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StaticText1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style=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wx.ALIGN_CENTRE_HORIZONTAL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(parent=panel, label='OK')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self.on_click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wx.ToggleButton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-1, 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ToggleButton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') ③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wx.EVT_BUTTON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self.on_click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17.6.2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文本输入控件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23" y="3156857"/>
            <a:ext cx="7135052" cy="356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740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02165" y="1728667"/>
            <a:ext cx="11721042" cy="8423887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ch19.6.1.py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静态文本和按钮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size=(400, 200))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wx.BoxSizer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wx.HORIZONTAL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fgs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wx.FlexGridSizer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(3, 2, 10, 10)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用户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ID：") 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pwd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密码：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label="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多行文本：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wx.TextCtrl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wx.TextCtrl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style=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wx.TE_PASSWORD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7214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17.6.3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复选框和单选按钮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63" y="3225586"/>
            <a:ext cx="10414998" cy="33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0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02165" y="2051832"/>
            <a:ext cx="11721042" cy="7777556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ch19.6.3.py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复选框和单选按钮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size=(400, 130))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hbox1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wx.BoxSizer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wx.HORIZONTAL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选择你喜欢的编程语言：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cb1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wx.CheckBox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1, 'Python')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cb2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wx.CheckBox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2, 'Java')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cb2.SetValue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(True)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cb3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wx.CheckBox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3, 'C++') ③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wx.EVT_CHECKBOX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self.on_checkbox_click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id=1,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=3)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④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2582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17.6.4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下拉列表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75" y="3069773"/>
            <a:ext cx="10765062" cy="30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76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wxPython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0809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02165" y="2213414"/>
            <a:ext cx="11721042" cy="7454391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ch19.6.4.py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下拉列表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size=(400, 130))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hbox1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wx.BoxSizer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wx.HORIZONTAL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选择你喜欢的编程语言：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['Python', 'C++', 'Java']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wx.ComboBox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-1, value='C', choices=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style=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wx.CB_SORT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wx.EVT_COMBOBOX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self.on_combobox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6081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wx.CB_SIMPLE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。列表部分一直显示不收起来。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wx.CB_DROPDOWN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。默认风格，单击向下按钮列表部分展开，如图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19-19(b)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所示，选择完成收起来，如图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19-19(a)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所示。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wx.CB_READONLY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。文本框不可修改。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wx.CB_SORT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。对列表选择项进行排序，本例中设置该风格，所以显示的顺序如图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19-19(b)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所示。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主要有</a:t>
            </a:r>
            <a:r>
              <a:rPr lang="en-US" altLang="zh-CN" dirty="0"/>
              <a:t>4</a:t>
            </a:r>
            <a:r>
              <a:rPr lang="zh-CN" altLang="en-US" dirty="0"/>
              <a:t>种风格：</a:t>
            </a:r>
          </a:p>
        </p:txBody>
      </p:sp>
    </p:spTree>
    <p:extLst>
      <p:ext uri="{BB962C8B-B14F-4D97-AF65-F5344CB8AC3E}">
        <p14:creationId xmlns:p14="http://schemas.microsoft.com/office/powerpoint/2010/main" val="4268750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17.6.5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28" y="3462694"/>
            <a:ext cx="6367076" cy="32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163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02165" y="2213414"/>
            <a:ext cx="11721042" cy="7454391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ch19.6.5.py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下拉列表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size=(350, 180))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(self)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hbox1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wx.BoxSizer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wx.HORIZONTAL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wx.StaticText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label='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选择你喜欢的编程语言：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['Python', 'C++', 'Java']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lb1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wx.ListBox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(panel, -1, choices=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style=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wx.LB_SINGLE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wx.EVT_LISTBOX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self.on_listbox1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lb1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6596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wx.LB_SINGLE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。单选。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wx.LB_MULTIPLE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。多选。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wx.LB_EXTENDED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。也是多选，但是需要按住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Ctrl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或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Shift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键时选择项目。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wx.LB_SORT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。对列表选择项进行排序。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常用的有</a:t>
            </a:r>
            <a:r>
              <a:rPr lang="en-US" altLang="zh-CN" dirty="0"/>
              <a:t>4</a:t>
            </a:r>
            <a:r>
              <a:rPr lang="zh-CN" altLang="en-US" dirty="0"/>
              <a:t>种</a:t>
            </a:r>
            <a:r>
              <a:rPr lang="zh-CN" altLang="en-US" dirty="0" smtClean="0"/>
              <a:t>风格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24584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17.6.6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静态图片控件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60" y="3406648"/>
            <a:ext cx="8336280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9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02165" y="2374997"/>
            <a:ext cx="11721042" cy="7131225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ch19.6.6.py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自定义窗口类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__(self):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super().__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__(parent=None, title='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静态图片控件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size=(300, 300))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self.bmps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wx.Bitmap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('images/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bird5.gif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wx.BITMAP_TYPE_GIF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wx.Bitmap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('images/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bird4.gif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wx.BITMAP_TYPE_GIF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wx.Bitmap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('images/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bird3.gif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wx.BITMAP_TYPE_GIF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)]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self.Centre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设置窗口居中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self.panel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wx.Panel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(parent=self)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创建垂直方向的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布局管理器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vbox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wx.BoxSizer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wx.VERTICAL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902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17.7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高级窗口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104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17.7.1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分隔窗口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48" y="2032000"/>
            <a:ext cx="845210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47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SplitVertically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window1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window2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sashPosition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=0)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。设置左右布局的分隔窗口，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window1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为左窗口，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window2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为右窗口，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sashPosition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是窗框的位置。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SplitHorizontally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window1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window2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sashPosition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=0)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。设置上下布局的分隔窗口，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window1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为上窗口，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window2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为下窗口，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sashPosition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是窗框的位置。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SetMinimumPaneSize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paneSize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。设置最小窗口尺寸，如果是左右布局是指左窗口的最小尺寸，如果是上下布局是指上窗口的最小尺寸。如果没有设置则默认为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7183" y="551127"/>
            <a:ext cx="13521796" cy="1174949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wx.SplitterWindow</a:t>
            </a:r>
            <a:r>
              <a:rPr lang="zh-CN" altLang="en-US" dirty="0"/>
              <a:t>中一个常用的方法有：</a:t>
            </a:r>
          </a:p>
        </p:txBody>
      </p:sp>
    </p:spTree>
    <p:extLst>
      <p:ext uri="{BB962C8B-B14F-4D97-AF65-F5344CB8AC3E}">
        <p14:creationId xmlns:p14="http://schemas.microsoft.com/office/powerpoint/2010/main" val="23937307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pip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安装过程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823" y="2220686"/>
            <a:ext cx="10121660" cy="523880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分隔窗口示例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52" y="2901384"/>
            <a:ext cx="8824708" cy="453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27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.2.2  永远不会正常返回数据与Nothing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5089">
              <a:defRPr sz="5146"/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//代码文件：chapter10/src/com/a51work6/section2/ch10.2.2.kt…"/>
          <p:cNvSpPr txBox="1"/>
          <p:nvPr/>
        </p:nvSpPr>
        <p:spPr>
          <a:xfrm>
            <a:off x="2131001" y="1911953"/>
            <a:ext cx="11721042" cy="8423887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4pPr lvl="3" indent="0" algn="l" defTabSz="476250">
              <a:tabLst>
                <a:tab pos="342900" algn="l"/>
              </a:tabLst>
              <a:defRPr sz="2100">
                <a:latin typeface="Arial" panose="020B0604020202020204" pitchFamily="34" charset="0"/>
                <a:ea typeface="Menlo"/>
                <a:cs typeface="Arial" panose="020B0604020202020204" pitchFamily="34" charset="0"/>
              </a:defRPr>
            </a:lvl4pPr>
          </a:lstStyle>
          <a:p>
            <a:pPr lvl="3"/>
            <a:r>
              <a:rPr lang="en-US" dirty="0"/>
              <a:t># coding=</a:t>
            </a:r>
            <a:r>
              <a:rPr lang="en-US" dirty="0" err="1"/>
              <a:t>utf</a:t>
            </a:r>
            <a:r>
              <a:rPr lang="en-US" dirty="0"/>
              <a:t>-8</a:t>
            </a:r>
          </a:p>
          <a:p>
            <a:pPr lvl="3"/>
            <a:r>
              <a:rPr lang="en-US" dirty="0"/>
              <a:t># </a:t>
            </a:r>
            <a:r>
              <a:rPr lang="zh-CN" altLang="en-US" dirty="0"/>
              <a:t>代码文件：</a:t>
            </a:r>
            <a:r>
              <a:rPr lang="en-US" dirty="0" err="1"/>
              <a:t>chapter19</a:t>
            </a:r>
            <a:r>
              <a:rPr lang="en-US" dirty="0"/>
              <a:t>/</a:t>
            </a:r>
            <a:r>
              <a:rPr lang="en-US" dirty="0" err="1"/>
              <a:t>ch19.7.1.py</a:t>
            </a:r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import </a:t>
            </a:r>
            <a:r>
              <a:rPr lang="en-US" dirty="0" err="1"/>
              <a:t>wx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# </a:t>
            </a:r>
            <a:r>
              <a:rPr lang="zh-CN" altLang="en-US" dirty="0"/>
              <a:t>自定义窗口类</a:t>
            </a:r>
            <a:r>
              <a:rPr lang="en-US" dirty="0" err="1"/>
              <a:t>MyFrame</a:t>
            </a:r>
            <a:endParaRPr lang="en-US" dirty="0"/>
          </a:p>
          <a:p>
            <a:pPr lvl="3"/>
            <a:r>
              <a:rPr lang="en-US" dirty="0"/>
              <a:t>class </a:t>
            </a:r>
            <a:r>
              <a:rPr lang="en-US" dirty="0" err="1"/>
              <a:t>MyFrame</a:t>
            </a:r>
            <a:r>
              <a:rPr lang="en-US" dirty="0"/>
              <a:t>(</a:t>
            </a:r>
            <a:r>
              <a:rPr lang="en-US" dirty="0" err="1"/>
              <a:t>wx.Frame</a:t>
            </a:r>
            <a:r>
              <a:rPr lang="en-US" dirty="0"/>
              <a:t>):</a:t>
            </a:r>
          </a:p>
          <a:p>
            <a:pPr lvl="3"/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lvl="3"/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__(parent=None, title='</a:t>
            </a:r>
            <a:r>
              <a:rPr lang="zh-CN" altLang="en-US" dirty="0"/>
              <a:t>分隔窗口</a:t>
            </a:r>
            <a:r>
              <a:rPr lang="en-US" altLang="zh-CN" dirty="0"/>
              <a:t>', </a:t>
            </a:r>
            <a:r>
              <a:rPr lang="en-US" dirty="0"/>
              <a:t>size=(350, 180))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self.Centre</a:t>
            </a:r>
            <a:r>
              <a:rPr lang="en-US" dirty="0"/>
              <a:t>()  # </a:t>
            </a:r>
            <a:r>
              <a:rPr lang="zh-CN" altLang="en-US" dirty="0"/>
              <a:t>设置窗口居中</a:t>
            </a:r>
          </a:p>
          <a:p>
            <a:pPr lvl="3"/>
            <a:endParaRPr lang="zh-CN" altLang="en-US" dirty="0"/>
          </a:p>
          <a:p>
            <a:pPr lvl="3"/>
            <a:r>
              <a:rPr lang="zh-CN" altLang="en-US" dirty="0"/>
              <a:t>        </a:t>
            </a:r>
            <a:r>
              <a:rPr lang="en-US" dirty="0"/>
              <a:t>splitter = </a:t>
            </a:r>
            <a:r>
              <a:rPr lang="en-US" dirty="0" err="1"/>
              <a:t>wx.SplitterWindow</a:t>
            </a:r>
            <a:r>
              <a:rPr lang="en-US" dirty="0"/>
              <a:t>(self, -1) ①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leftpanel</a:t>
            </a:r>
            <a:r>
              <a:rPr lang="en-US" dirty="0"/>
              <a:t> = </a:t>
            </a:r>
            <a:r>
              <a:rPr lang="en-US" dirty="0" err="1"/>
              <a:t>wx.Panel</a:t>
            </a:r>
            <a:r>
              <a:rPr lang="en-US" dirty="0"/>
              <a:t>(splitter) ②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rightpanel</a:t>
            </a:r>
            <a:r>
              <a:rPr lang="en-US" dirty="0"/>
              <a:t> = </a:t>
            </a:r>
            <a:r>
              <a:rPr lang="en-US" dirty="0" err="1"/>
              <a:t>wx.Panel</a:t>
            </a:r>
            <a:r>
              <a:rPr lang="en-US" dirty="0"/>
              <a:t>(splitter) ③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splitter.SplitVertically</a:t>
            </a:r>
            <a:r>
              <a:rPr lang="en-US" dirty="0"/>
              <a:t>(</a:t>
            </a:r>
            <a:r>
              <a:rPr lang="en-US" dirty="0" err="1"/>
              <a:t>leftpanel</a:t>
            </a:r>
            <a:r>
              <a:rPr lang="en-US" dirty="0"/>
              <a:t>, </a:t>
            </a:r>
            <a:r>
              <a:rPr lang="en-US" dirty="0" err="1"/>
              <a:t>rightpanel</a:t>
            </a:r>
            <a:r>
              <a:rPr lang="en-US" dirty="0"/>
              <a:t>, 100) ④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splitter.SetMinimumPaneSize</a:t>
            </a:r>
            <a:r>
              <a:rPr lang="en-US" dirty="0"/>
              <a:t>(80) ⑤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        </a:t>
            </a:r>
            <a:r>
              <a:rPr lang="en-US" dirty="0" err="1"/>
              <a:t>list2</a:t>
            </a:r>
            <a:r>
              <a:rPr lang="en-US" dirty="0"/>
              <a:t> = ['</a:t>
            </a:r>
            <a:r>
              <a:rPr lang="zh-CN" altLang="en-US" dirty="0"/>
              <a:t>苹果</a:t>
            </a:r>
            <a:r>
              <a:rPr lang="en-US" altLang="zh-CN" dirty="0"/>
              <a:t>', '</a:t>
            </a:r>
            <a:r>
              <a:rPr lang="zh-CN" altLang="en-US" dirty="0"/>
              <a:t>橘子</a:t>
            </a:r>
            <a:r>
              <a:rPr lang="en-US" altLang="zh-CN" dirty="0"/>
              <a:t>', '</a:t>
            </a:r>
            <a:r>
              <a:rPr lang="zh-CN" altLang="en-US" dirty="0"/>
              <a:t>香蕉</a:t>
            </a:r>
            <a:r>
              <a:rPr lang="en-US" altLang="zh-CN" dirty="0"/>
              <a:t>']</a:t>
            </a:r>
          </a:p>
          <a:p>
            <a:pPr lvl="3"/>
            <a:r>
              <a:rPr lang="en-US" altLang="zh-CN" dirty="0"/>
              <a:t>        </a:t>
            </a:r>
            <a:r>
              <a:rPr lang="en-US" dirty="0" err="1"/>
              <a:t>lb2</a:t>
            </a:r>
            <a:r>
              <a:rPr lang="en-US" dirty="0"/>
              <a:t> = </a:t>
            </a:r>
            <a:r>
              <a:rPr lang="en-US" dirty="0" err="1"/>
              <a:t>wx.ListBox</a:t>
            </a:r>
            <a:r>
              <a:rPr lang="en-US" dirty="0"/>
              <a:t>(</a:t>
            </a:r>
            <a:r>
              <a:rPr lang="en-US" dirty="0" err="1"/>
              <a:t>leftpanel</a:t>
            </a:r>
            <a:r>
              <a:rPr lang="en-US" dirty="0"/>
              <a:t>, -1, choices=</a:t>
            </a:r>
            <a:r>
              <a:rPr lang="en-US" dirty="0" err="1"/>
              <a:t>list2</a:t>
            </a:r>
            <a:r>
              <a:rPr lang="en-US" dirty="0"/>
              <a:t>, style=</a:t>
            </a:r>
            <a:r>
              <a:rPr lang="en-US" dirty="0" err="1"/>
              <a:t>wx.LB_SINGLE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self.Bind</a:t>
            </a:r>
            <a:r>
              <a:rPr lang="en-US" dirty="0"/>
              <a:t>(</a:t>
            </a:r>
            <a:r>
              <a:rPr lang="en-US" dirty="0" err="1"/>
              <a:t>wx.EVT_LISTBOX</a:t>
            </a:r>
            <a:r>
              <a:rPr lang="en-US" dirty="0"/>
              <a:t>, </a:t>
            </a:r>
            <a:r>
              <a:rPr lang="en-US" dirty="0" err="1"/>
              <a:t>self.on_listbox</a:t>
            </a:r>
            <a:r>
              <a:rPr lang="en-US" dirty="0"/>
              <a:t>, </a:t>
            </a:r>
            <a:r>
              <a:rPr lang="en-US" dirty="0" err="1"/>
              <a:t>lb2</a:t>
            </a:r>
            <a:r>
              <a:rPr lang="en-US" dirty="0"/>
              <a:t>)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        </a:t>
            </a:r>
            <a:r>
              <a:rPr lang="en-US" dirty="0" err="1"/>
              <a:t>vbox1</a:t>
            </a:r>
            <a:r>
              <a:rPr lang="en-US" dirty="0"/>
              <a:t> = </a:t>
            </a:r>
            <a:r>
              <a:rPr lang="en-US" dirty="0" err="1"/>
              <a:t>wx.BoxSizer</a:t>
            </a:r>
            <a:r>
              <a:rPr lang="en-US" dirty="0"/>
              <a:t>(</a:t>
            </a:r>
            <a:r>
              <a:rPr lang="en-US" dirty="0" err="1"/>
              <a:t>wx.VERTICAL</a:t>
            </a:r>
            <a:r>
              <a:rPr lang="en-US" dirty="0"/>
              <a:t>)</a:t>
            </a:r>
          </a:p>
          <a:p>
            <a:pPr lvl="3"/>
            <a:r>
              <a:rPr lang="en-US" dirty="0" smtClean="0"/>
              <a:t>……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wx.TreeCtrl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中一个常用的方法有： </a:t>
            </a:r>
          </a:p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AddRoot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(text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image=-1,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selImage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=-1, data=None)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。添加根节点，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参数根节点显示的文本；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参数是该节点未被选中时的图片索引，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wx.TreeCtrl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中使用的图片被放到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wx.ImageList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图像列表中；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selImage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参数是该节点被选中时的图片索引。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参数是给节点传递的数据。方法返回节点，节点类型是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wx.TreeItemId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AppendItem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(parent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text, image=-1,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selImage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=-1, data=None)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。添加子节点，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parent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参数是父节点，其他参数同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AddRoot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方法。方法返回值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wx.TreeItemId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SelectItem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(item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select=True)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。选中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item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节点，如图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19-24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所示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TreeRoot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节点被选中。</a:t>
            </a: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Expand(item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。展开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item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节点，如图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19-24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Item 1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Item 4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节点处于展开状态。</a:t>
            </a:r>
          </a:p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ExpandAll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。展开根节点下的所有子节点。</a:t>
            </a:r>
          </a:p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ExpandAllChildren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(item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。展开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item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节点下的所有子节点。</a:t>
            </a:r>
          </a:p>
          <a:p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AssignImageList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imageList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。保存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wx.ImageList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图像列表到树中，这样就可以在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AddRoot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AppendItem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方法中使用图像列表索引了。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7183" y="551127"/>
            <a:ext cx="13521796" cy="117494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17.7.2 </a:t>
            </a:r>
            <a:r>
              <a:rPr lang="en-US" altLang="zh-CN" dirty="0"/>
              <a:t>	</a:t>
            </a:r>
            <a:r>
              <a:rPr lang="zh-CN" altLang="en-US" dirty="0"/>
              <a:t>使用</a:t>
            </a:r>
            <a:r>
              <a:rPr lang="zh-CN" altLang="en-US" dirty="0" smtClean="0"/>
              <a:t>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1737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树控件示例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60" y="2053485"/>
            <a:ext cx="7854064" cy="6353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.2.2  永远不会正常返回数据与Nothing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5089">
              <a:defRPr sz="5146"/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//代码文件：chapter10/src/com/a51work6/section2/ch10.2.2.kt…"/>
          <p:cNvSpPr txBox="1"/>
          <p:nvPr/>
        </p:nvSpPr>
        <p:spPr>
          <a:xfrm>
            <a:off x="2153861" y="1585450"/>
            <a:ext cx="11721042" cy="810072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4pPr lvl="3" indent="0" algn="l" defTabSz="476250">
              <a:tabLst>
                <a:tab pos="342900" algn="l"/>
              </a:tabLst>
              <a:defRPr sz="2100">
                <a:latin typeface="Arial" panose="020B0604020202020204" pitchFamily="34" charset="0"/>
                <a:ea typeface="Menlo"/>
                <a:cs typeface="Arial" panose="020B0604020202020204" pitchFamily="34" charset="0"/>
              </a:defRPr>
            </a:lvl4pPr>
          </a:lstStyle>
          <a:p>
            <a:pPr lvl="3"/>
            <a:r>
              <a:rPr lang="en-US" dirty="0"/>
              <a:t># coding=</a:t>
            </a:r>
            <a:r>
              <a:rPr lang="en-US" dirty="0" err="1"/>
              <a:t>utf</a:t>
            </a:r>
            <a:r>
              <a:rPr lang="en-US" dirty="0"/>
              <a:t>-8</a:t>
            </a:r>
          </a:p>
          <a:p>
            <a:pPr lvl="3"/>
            <a:r>
              <a:rPr lang="en-US" dirty="0"/>
              <a:t># </a:t>
            </a:r>
            <a:r>
              <a:rPr lang="zh-CN" altLang="en-US" dirty="0"/>
              <a:t>代码文件：</a:t>
            </a:r>
            <a:r>
              <a:rPr lang="en-US" dirty="0" err="1"/>
              <a:t>chapter19</a:t>
            </a:r>
            <a:r>
              <a:rPr lang="en-US" dirty="0"/>
              <a:t>/</a:t>
            </a:r>
            <a:r>
              <a:rPr lang="en-US" dirty="0" err="1"/>
              <a:t>ch19.7.2.py</a:t>
            </a:r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import </a:t>
            </a:r>
            <a:r>
              <a:rPr lang="en-US" dirty="0" err="1"/>
              <a:t>wx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# </a:t>
            </a:r>
            <a:r>
              <a:rPr lang="zh-CN" altLang="en-US" dirty="0"/>
              <a:t>自定义窗口类</a:t>
            </a:r>
            <a:r>
              <a:rPr lang="en-US" dirty="0" err="1"/>
              <a:t>MyFrame</a:t>
            </a:r>
            <a:endParaRPr lang="en-US" dirty="0"/>
          </a:p>
          <a:p>
            <a:pPr lvl="3"/>
            <a:r>
              <a:rPr lang="en-US" dirty="0"/>
              <a:t>class </a:t>
            </a:r>
            <a:r>
              <a:rPr lang="en-US" dirty="0" err="1"/>
              <a:t>MyFrame</a:t>
            </a:r>
            <a:r>
              <a:rPr lang="en-US" dirty="0"/>
              <a:t>(</a:t>
            </a:r>
            <a:r>
              <a:rPr lang="en-US" dirty="0" err="1"/>
              <a:t>wx.Frame</a:t>
            </a:r>
            <a:r>
              <a:rPr lang="en-US" dirty="0"/>
              <a:t>):</a:t>
            </a:r>
          </a:p>
          <a:p>
            <a:pPr lvl="3"/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lvl="3"/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__(parent=None, title='</a:t>
            </a:r>
            <a:r>
              <a:rPr lang="zh-CN" altLang="en-US" dirty="0"/>
              <a:t>树控件</a:t>
            </a:r>
            <a:r>
              <a:rPr lang="en-US" altLang="zh-CN" dirty="0"/>
              <a:t>', </a:t>
            </a:r>
            <a:r>
              <a:rPr lang="en-US" dirty="0"/>
              <a:t>size=(500, 400))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self.Centre</a:t>
            </a:r>
            <a:r>
              <a:rPr lang="en-US" dirty="0"/>
              <a:t>()  # </a:t>
            </a:r>
            <a:r>
              <a:rPr lang="zh-CN" altLang="en-US" dirty="0"/>
              <a:t>设置窗口居中</a:t>
            </a:r>
          </a:p>
          <a:p>
            <a:pPr lvl="3"/>
            <a:endParaRPr lang="zh-CN" altLang="en-US" dirty="0"/>
          </a:p>
          <a:p>
            <a:pPr lvl="3"/>
            <a:r>
              <a:rPr lang="zh-CN" altLang="en-US" dirty="0"/>
              <a:t>        </a:t>
            </a:r>
            <a:r>
              <a:rPr lang="en-US" dirty="0"/>
              <a:t>splitter = </a:t>
            </a:r>
            <a:r>
              <a:rPr lang="en-US" dirty="0" err="1"/>
              <a:t>wx.SplitterWindow</a:t>
            </a:r>
            <a:r>
              <a:rPr lang="en-US" dirty="0"/>
              <a:t>(self)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leftpanel</a:t>
            </a:r>
            <a:r>
              <a:rPr lang="en-US" dirty="0"/>
              <a:t> = </a:t>
            </a:r>
            <a:r>
              <a:rPr lang="en-US" dirty="0" err="1"/>
              <a:t>wx.Panel</a:t>
            </a:r>
            <a:r>
              <a:rPr lang="en-US" dirty="0"/>
              <a:t>(splitter)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rightpanel</a:t>
            </a:r>
            <a:r>
              <a:rPr lang="en-US" dirty="0"/>
              <a:t> = </a:t>
            </a:r>
            <a:r>
              <a:rPr lang="en-US" dirty="0" err="1"/>
              <a:t>wx.Panel</a:t>
            </a:r>
            <a:r>
              <a:rPr lang="en-US" dirty="0"/>
              <a:t>(splitter)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splitter.SplitVertically</a:t>
            </a:r>
            <a:r>
              <a:rPr lang="en-US" dirty="0"/>
              <a:t>(</a:t>
            </a:r>
            <a:r>
              <a:rPr lang="en-US" dirty="0" err="1"/>
              <a:t>leftpanel</a:t>
            </a:r>
            <a:r>
              <a:rPr lang="en-US" dirty="0"/>
              <a:t>, </a:t>
            </a:r>
            <a:r>
              <a:rPr lang="en-US" dirty="0" err="1"/>
              <a:t>rightpanel</a:t>
            </a:r>
            <a:r>
              <a:rPr lang="en-US" dirty="0"/>
              <a:t>, 200)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splitter.SetMinimumPaneSize</a:t>
            </a:r>
            <a:r>
              <a:rPr lang="en-US" dirty="0"/>
              <a:t>(80)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        </a:t>
            </a:r>
            <a:r>
              <a:rPr lang="en-US" dirty="0" err="1"/>
              <a:t>self.tree</a:t>
            </a:r>
            <a:r>
              <a:rPr lang="en-US" dirty="0"/>
              <a:t> = </a:t>
            </a:r>
            <a:r>
              <a:rPr lang="en-US" dirty="0" err="1"/>
              <a:t>self.CreateTreeCtrl</a:t>
            </a:r>
            <a:r>
              <a:rPr lang="en-US" dirty="0"/>
              <a:t>(</a:t>
            </a:r>
            <a:r>
              <a:rPr lang="en-US" dirty="0" err="1"/>
              <a:t>leftpanel</a:t>
            </a:r>
            <a:r>
              <a:rPr lang="en-US" dirty="0"/>
              <a:t>) ①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self.Bind</a:t>
            </a:r>
            <a:r>
              <a:rPr lang="en-US" dirty="0"/>
              <a:t>(</a:t>
            </a:r>
            <a:r>
              <a:rPr lang="en-US" dirty="0" err="1"/>
              <a:t>wx.EVT_TREE_SEL_CHANGING</a:t>
            </a:r>
            <a:r>
              <a:rPr lang="en-US" dirty="0"/>
              <a:t>, </a:t>
            </a:r>
            <a:r>
              <a:rPr lang="en-US" dirty="0" err="1"/>
              <a:t>self.on_click</a:t>
            </a:r>
            <a:r>
              <a:rPr lang="en-US" dirty="0"/>
              <a:t> , </a:t>
            </a:r>
            <a:r>
              <a:rPr lang="en-US" dirty="0" err="1"/>
              <a:t>self.tree</a:t>
            </a:r>
            <a:r>
              <a:rPr lang="en-US" dirty="0"/>
              <a:t>) ②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vbox1</a:t>
            </a:r>
            <a:r>
              <a:rPr lang="en-US" dirty="0"/>
              <a:t> = </a:t>
            </a:r>
            <a:r>
              <a:rPr lang="en-US" dirty="0" err="1"/>
              <a:t>wx.BoxSizer</a:t>
            </a:r>
            <a:r>
              <a:rPr lang="en-US" dirty="0"/>
              <a:t>(</a:t>
            </a:r>
            <a:r>
              <a:rPr lang="en-US" dirty="0" err="1"/>
              <a:t>wx.VERTICAL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vbox1.Add</a:t>
            </a:r>
            <a:r>
              <a:rPr lang="en-US" dirty="0"/>
              <a:t>(</a:t>
            </a:r>
            <a:r>
              <a:rPr lang="en-US" dirty="0" err="1"/>
              <a:t>self.tree</a:t>
            </a:r>
            <a:r>
              <a:rPr lang="en-US" dirty="0"/>
              <a:t>, 1, flag=</a:t>
            </a:r>
            <a:r>
              <a:rPr lang="en-US" dirty="0" err="1"/>
              <a:t>wx.ALL</a:t>
            </a:r>
            <a:r>
              <a:rPr lang="en-US" dirty="0"/>
              <a:t> | </a:t>
            </a:r>
            <a:r>
              <a:rPr lang="en-US" dirty="0" err="1"/>
              <a:t>wx.EXPAND</a:t>
            </a:r>
            <a:r>
              <a:rPr lang="en-US" dirty="0"/>
              <a:t>, border=5)</a:t>
            </a:r>
          </a:p>
          <a:p>
            <a:pPr lvl="3"/>
            <a:r>
              <a:rPr lang="en-US" dirty="0" smtClean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378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17.7.3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使用网格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722247"/>
            <a:ext cx="7250291" cy="666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73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选中网格行示例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726076"/>
            <a:ext cx="8096111" cy="74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047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.2.2  永远不会正常返回数据与Nothing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5089">
              <a:defRPr sz="5146"/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//代码文件：chapter10/src/com/a51work6/section2/ch10.2.2.kt…"/>
          <p:cNvSpPr txBox="1"/>
          <p:nvPr/>
        </p:nvSpPr>
        <p:spPr>
          <a:xfrm>
            <a:off x="2153861" y="1585450"/>
            <a:ext cx="11721042" cy="810072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4pPr lvl="3" indent="0" algn="l" defTabSz="476250">
              <a:tabLst>
                <a:tab pos="342900" algn="l"/>
              </a:tabLst>
              <a:defRPr sz="2100">
                <a:latin typeface="Arial" panose="020B0604020202020204" pitchFamily="34" charset="0"/>
                <a:ea typeface="Menlo"/>
                <a:cs typeface="Arial" panose="020B0604020202020204" pitchFamily="34" charset="0"/>
              </a:defRPr>
            </a:lvl4pPr>
          </a:lstStyle>
          <a:p>
            <a:pPr lvl="3"/>
            <a:r>
              <a:rPr lang="en-US" dirty="0"/>
              <a:t># coding=</a:t>
            </a:r>
            <a:r>
              <a:rPr lang="en-US" dirty="0" err="1"/>
              <a:t>utf</a:t>
            </a:r>
            <a:r>
              <a:rPr lang="en-US" dirty="0"/>
              <a:t>-8</a:t>
            </a:r>
          </a:p>
          <a:p>
            <a:pPr lvl="3"/>
            <a:r>
              <a:rPr lang="en-US" dirty="0"/>
              <a:t># </a:t>
            </a:r>
            <a:r>
              <a:rPr lang="zh-CN" altLang="en-US" dirty="0"/>
              <a:t>代码文件：</a:t>
            </a:r>
            <a:r>
              <a:rPr lang="en-US" dirty="0" err="1"/>
              <a:t>chapter19</a:t>
            </a:r>
            <a:r>
              <a:rPr lang="en-US" dirty="0"/>
              <a:t>/</a:t>
            </a:r>
            <a:r>
              <a:rPr lang="en-US" dirty="0" err="1"/>
              <a:t>ch19.7.3-1.py</a:t>
            </a:r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import </a:t>
            </a:r>
            <a:r>
              <a:rPr lang="en-US" dirty="0" err="1"/>
              <a:t>wx</a:t>
            </a:r>
            <a:endParaRPr lang="en-US" dirty="0"/>
          </a:p>
          <a:p>
            <a:pPr lvl="3"/>
            <a:r>
              <a:rPr lang="en-US" dirty="0"/>
              <a:t>import </a:t>
            </a:r>
            <a:r>
              <a:rPr lang="en-US" dirty="0" err="1"/>
              <a:t>wx.grid</a:t>
            </a:r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data = [['0036', '</a:t>
            </a:r>
            <a:r>
              <a:rPr lang="zh-CN" altLang="en-US" dirty="0"/>
              <a:t>高等数学</a:t>
            </a:r>
            <a:r>
              <a:rPr lang="en-US" altLang="zh-CN" dirty="0"/>
              <a:t>', '</a:t>
            </a:r>
            <a:r>
              <a:rPr lang="zh-CN" altLang="en-US" dirty="0"/>
              <a:t>李放</a:t>
            </a:r>
            <a:r>
              <a:rPr lang="en-US" altLang="zh-CN" dirty="0"/>
              <a:t>', '</a:t>
            </a:r>
            <a:r>
              <a:rPr lang="zh-CN" altLang="en-US" dirty="0"/>
              <a:t>人民邮电出版社</a:t>
            </a:r>
            <a:r>
              <a:rPr lang="en-US" altLang="zh-CN" dirty="0"/>
              <a:t>', '20000812', '1'],</a:t>
            </a:r>
          </a:p>
          <a:p>
            <a:pPr lvl="3"/>
            <a:r>
              <a:rPr lang="en-US" altLang="zh-CN" dirty="0"/>
              <a:t>        ['0004', '</a:t>
            </a:r>
            <a:r>
              <a:rPr lang="en-US" dirty="0"/>
              <a:t>FLASH</a:t>
            </a:r>
            <a:r>
              <a:rPr lang="zh-CN" altLang="en-US" dirty="0"/>
              <a:t>精选</a:t>
            </a:r>
            <a:r>
              <a:rPr lang="en-US" altLang="zh-CN" dirty="0"/>
              <a:t>', '</a:t>
            </a:r>
            <a:r>
              <a:rPr lang="zh-CN" altLang="en-US" dirty="0"/>
              <a:t>刘扬</a:t>
            </a:r>
            <a:r>
              <a:rPr lang="en-US" altLang="zh-CN" dirty="0"/>
              <a:t>', '</a:t>
            </a:r>
            <a:r>
              <a:rPr lang="zh-CN" altLang="en-US" dirty="0"/>
              <a:t>中国纺织出版社</a:t>
            </a:r>
            <a:r>
              <a:rPr lang="en-US" altLang="zh-CN" dirty="0"/>
              <a:t>', '19990312', '2'],</a:t>
            </a:r>
          </a:p>
          <a:p>
            <a:pPr lvl="3"/>
            <a:r>
              <a:rPr lang="en-US" altLang="zh-CN" dirty="0"/>
              <a:t>        ['0026', '</a:t>
            </a:r>
            <a:r>
              <a:rPr lang="zh-CN" altLang="en-US" dirty="0"/>
              <a:t>软件工程</a:t>
            </a:r>
            <a:r>
              <a:rPr lang="en-US" altLang="zh-CN" dirty="0"/>
              <a:t>', '</a:t>
            </a:r>
            <a:r>
              <a:rPr lang="zh-CN" altLang="en-US" dirty="0"/>
              <a:t>牛田</a:t>
            </a:r>
            <a:r>
              <a:rPr lang="en-US" altLang="zh-CN" dirty="0"/>
              <a:t>', '</a:t>
            </a:r>
            <a:r>
              <a:rPr lang="zh-CN" altLang="en-US" dirty="0"/>
              <a:t>经济科学出版社</a:t>
            </a:r>
            <a:r>
              <a:rPr lang="en-US" altLang="zh-CN" dirty="0"/>
              <a:t>', '20000328', '4'],</a:t>
            </a:r>
          </a:p>
          <a:p>
            <a:pPr lvl="3"/>
            <a:r>
              <a:rPr lang="en-US" altLang="zh-CN" dirty="0"/>
              <a:t>        ['0015', '</a:t>
            </a:r>
            <a:r>
              <a:rPr lang="zh-CN" altLang="en-US" dirty="0"/>
              <a:t>人工智能</a:t>
            </a:r>
            <a:r>
              <a:rPr lang="en-US" altLang="zh-CN" dirty="0"/>
              <a:t>', '</a:t>
            </a:r>
            <a:r>
              <a:rPr lang="zh-CN" altLang="en-US" dirty="0"/>
              <a:t>周未</a:t>
            </a:r>
            <a:r>
              <a:rPr lang="en-US" altLang="zh-CN" dirty="0"/>
              <a:t>', '</a:t>
            </a:r>
            <a:r>
              <a:rPr lang="zh-CN" altLang="en-US" dirty="0"/>
              <a:t>机械工业出版社</a:t>
            </a:r>
            <a:r>
              <a:rPr lang="en-US" altLang="zh-CN" dirty="0"/>
              <a:t>', '19991223', '3'],</a:t>
            </a:r>
          </a:p>
          <a:p>
            <a:pPr lvl="3"/>
            <a:r>
              <a:rPr lang="en-US" altLang="zh-CN" dirty="0"/>
              <a:t>        …] </a:t>
            </a:r>
          </a:p>
          <a:p>
            <a:pPr lvl="3"/>
            <a:endParaRPr lang="en-US" altLang="zh-CN" dirty="0"/>
          </a:p>
          <a:p>
            <a:pPr lvl="3"/>
            <a:r>
              <a:rPr lang="en-US" dirty="0" err="1"/>
              <a:t>column_names</a:t>
            </a:r>
            <a:r>
              <a:rPr lang="en-US" dirty="0"/>
              <a:t> = ['</a:t>
            </a:r>
            <a:r>
              <a:rPr lang="zh-CN" altLang="en-US" dirty="0"/>
              <a:t>书籍编号</a:t>
            </a:r>
            <a:r>
              <a:rPr lang="en-US" altLang="zh-CN" dirty="0"/>
              <a:t>', '</a:t>
            </a:r>
            <a:r>
              <a:rPr lang="zh-CN" altLang="en-US" dirty="0"/>
              <a:t>书籍名称</a:t>
            </a:r>
            <a:r>
              <a:rPr lang="en-US" altLang="zh-CN" dirty="0"/>
              <a:t>', '</a:t>
            </a:r>
            <a:r>
              <a:rPr lang="zh-CN" altLang="en-US" dirty="0"/>
              <a:t>作者</a:t>
            </a:r>
            <a:r>
              <a:rPr lang="en-US" altLang="zh-CN" dirty="0"/>
              <a:t>', '</a:t>
            </a:r>
            <a:r>
              <a:rPr lang="zh-CN" altLang="en-US" dirty="0"/>
              <a:t>出版社</a:t>
            </a:r>
            <a:r>
              <a:rPr lang="en-US" altLang="zh-CN" dirty="0"/>
              <a:t>', '</a:t>
            </a:r>
            <a:r>
              <a:rPr lang="zh-CN" altLang="en-US" dirty="0"/>
              <a:t>出版日期</a:t>
            </a:r>
            <a:r>
              <a:rPr lang="en-US" altLang="zh-CN" dirty="0"/>
              <a:t>', '</a:t>
            </a:r>
            <a:r>
              <a:rPr lang="zh-CN" altLang="en-US" dirty="0"/>
              <a:t>库存数量</a:t>
            </a:r>
            <a:r>
              <a:rPr lang="en-US" altLang="zh-CN" dirty="0"/>
              <a:t>']</a:t>
            </a:r>
          </a:p>
          <a:p>
            <a:pPr lvl="3"/>
            <a:endParaRPr lang="en-US" altLang="zh-CN" dirty="0"/>
          </a:p>
          <a:p>
            <a:pPr lvl="3"/>
            <a:endParaRPr lang="en-US" altLang="zh-CN" dirty="0"/>
          </a:p>
          <a:p>
            <a:pPr lvl="3"/>
            <a:r>
              <a:rPr lang="en-US" altLang="zh-CN" dirty="0"/>
              <a:t># </a:t>
            </a:r>
            <a:r>
              <a:rPr lang="zh-CN" altLang="en-US" dirty="0"/>
              <a:t>自定义窗口类</a:t>
            </a:r>
            <a:r>
              <a:rPr lang="en-US" dirty="0" err="1"/>
              <a:t>MyFrame</a:t>
            </a:r>
            <a:endParaRPr lang="en-US" dirty="0"/>
          </a:p>
          <a:p>
            <a:pPr lvl="3"/>
            <a:r>
              <a:rPr lang="en-US" dirty="0"/>
              <a:t>class </a:t>
            </a:r>
            <a:r>
              <a:rPr lang="en-US" dirty="0" err="1"/>
              <a:t>MyFrame</a:t>
            </a:r>
            <a:r>
              <a:rPr lang="en-US" dirty="0"/>
              <a:t>(</a:t>
            </a:r>
            <a:r>
              <a:rPr lang="en-US" dirty="0" err="1"/>
              <a:t>wx.Frame</a:t>
            </a:r>
            <a:r>
              <a:rPr lang="en-US" dirty="0"/>
              <a:t>):</a:t>
            </a:r>
          </a:p>
          <a:p>
            <a:pPr lvl="3"/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lvl="3"/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__(parent=None, title='</a:t>
            </a:r>
            <a:r>
              <a:rPr lang="zh-CN" altLang="en-US" dirty="0"/>
              <a:t>网格控件</a:t>
            </a:r>
            <a:r>
              <a:rPr lang="en-US" altLang="zh-CN" dirty="0"/>
              <a:t>', </a:t>
            </a:r>
            <a:r>
              <a:rPr lang="en-US" dirty="0"/>
              <a:t>size=(550, 500))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self.Centre</a:t>
            </a:r>
            <a:r>
              <a:rPr lang="en-US" dirty="0"/>
              <a:t>()  # </a:t>
            </a:r>
            <a:r>
              <a:rPr lang="zh-CN" altLang="en-US" dirty="0"/>
              <a:t>设置窗口居中</a:t>
            </a:r>
          </a:p>
          <a:p>
            <a:pPr lvl="3"/>
            <a:r>
              <a:rPr lang="zh-CN" altLang="en-US" dirty="0"/>
              <a:t>        </a:t>
            </a:r>
            <a:r>
              <a:rPr lang="en-US" dirty="0" err="1"/>
              <a:t>self.grid</a:t>
            </a:r>
            <a:r>
              <a:rPr lang="en-US" dirty="0"/>
              <a:t> = </a:t>
            </a:r>
            <a:r>
              <a:rPr lang="en-US" dirty="0" err="1"/>
              <a:t>self.CreateGrid</a:t>
            </a:r>
            <a:r>
              <a:rPr lang="en-US" dirty="0"/>
              <a:t>(self) ①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self.Bind</a:t>
            </a:r>
            <a:r>
              <a:rPr lang="en-US" dirty="0"/>
              <a:t>(</a:t>
            </a:r>
            <a:r>
              <a:rPr lang="en-US" dirty="0" err="1"/>
              <a:t>wx.grid.EVT_GRID_LABEL_LEFT_CLICK</a:t>
            </a:r>
            <a:r>
              <a:rPr lang="en-US" dirty="0"/>
              <a:t>, </a:t>
            </a:r>
            <a:r>
              <a:rPr lang="en-US" dirty="0" err="1"/>
              <a:t>self.OnLabelLeftClick</a:t>
            </a:r>
            <a:r>
              <a:rPr lang="en-US" dirty="0"/>
              <a:t>) ②</a:t>
            </a:r>
          </a:p>
          <a:p>
            <a:pPr lvl="3"/>
            <a:r>
              <a:rPr lang="en-US" dirty="0" smtClean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17.8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使用菜单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5010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菜单构成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80" y="2515108"/>
            <a:ext cx="5882640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91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wxPython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281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.2.2  永远不会正常返回数据与Nothing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5089">
              <a:defRPr sz="5146"/>
            </a:lvl1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//代码文件：chapter10/src/com/a51work6/section2/ch10.2.2.kt…"/>
          <p:cNvSpPr txBox="1"/>
          <p:nvPr/>
        </p:nvSpPr>
        <p:spPr>
          <a:xfrm>
            <a:off x="2153861" y="1585450"/>
            <a:ext cx="11721042" cy="810072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4pPr lvl="3" indent="0" algn="l" defTabSz="476250">
              <a:tabLst>
                <a:tab pos="342900" algn="l"/>
              </a:tabLst>
              <a:defRPr sz="2100">
                <a:latin typeface="Arial" panose="020B0604020202020204" pitchFamily="34" charset="0"/>
                <a:ea typeface="Menlo"/>
                <a:cs typeface="Arial" panose="020B0604020202020204" pitchFamily="34" charset="0"/>
              </a:defRPr>
            </a:lvl4pPr>
          </a:lstStyle>
          <a:p>
            <a:pPr lvl="3"/>
            <a:r>
              <a:rPr lang="en-US" dirty="0"/>
              <a:t># coding=</a:t>
            </a:r>
            <a:r>
              <a:rPr lang="en-US" dirty="0" err="1"/>
              <a:t>utf</a:t>
            </a:r>
            <a:r>
              <a:rPr lang="en-US" dirty="0"/>
              <a:t>-8</a:t>
            </a:r>
          </a:p>
          <a:p>
            <a:pPr lvl="3"/>
            <a:r>
              <a:rPr lang="en-US" dirty="0"/>
              <a:t># </a:t>
            </a:r>
            <a:r>
              <a:rPr lang="zh-CN" altLang="en-US" dirty="0"/>
              <a:t>代码文件：</a:t>
            </a:r>
            <a:r>
              <a:rPr lang="en-US" dirty="0" err="1"/>
              <a:t>chapter19</a:t>
            </a:r>
            <a:r>
              <a:rPr lang="en-US" dirty="0"/>
              <a:t>/</a:t>
            </a:r>
            <a:r>
              <a:rPr lang="en-US" dirty="0" err="1"/>
              <a:t>ch19.8.py</a:t>
            </a:r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import </a:t>
            </a:r>
            <a:r>
              <a:rPr lang="en-US" dirty="0" err="1"/>
              <a:t>wx</a:t>
            </a:r>
            <a:endParaRPr lang="en-US" dirty="0"/>
          </a:p>
          <a:p>
            <a:pPr lvl="3"/>
            <a:r>
              <a:rPr lang="en-US" dirty="0"/>
              <a:t>import </a:t>
            </a:r>
            <a:r>
              <a:rPr lang="en-US" dirty="0" err="1"/>
              <a:t>wx.grid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# </a:t>
            </a:r>
            <a:r>
              <a:rPr lang="zh-CN" altLang="en-US" dirty="0"/>
              <a:t>自定义窗口类</a:t>
            </a:r>
            <a:r>
              <a:rPr lang="en-US" dirty="0" err="1"/>
              <a:t>MyFrame</a:t>
            </a:r>
            <a:endParaRPr lang="en-US" dirty="0"/>
          </a:p>
          <a:p>
            <a:pPr lvl="3"/>
            <a:r>
              <a:rPr lang="en-US" dirty="0"/>
              <a:t>class </a:t>
            </a:r>
            <a:r>
              <a:rPr lang="en-US" dirty="0" err="1"/>
              <a:t>MyFrame</a:t>
            </a:r>
            <a:r>
              <a:rPr lang="en-US" dirty="0"/>
              <a:t>(</a:t>
            </a:r>
            <a:r>
              <a:rPr lang="en-US" dirty="0" err="1"/>
              <a:t>wx.Frame</a:t>
            </a:r>
            <a:r>
              <a:rPr lang="en-US" dirty="0"/>
              <a:t>):</a:t>
            </a:r>
          </a:p>
          <a:p>
            <a:pPr lvl="3"/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lvl="3"/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__(parent=None, title='</a:t>
            </a:r>
            <a:r>
              <a:rPr lang="zh-CN" altLang="en-US" dirty="0"/>
              <a:t>使用菜单</a:t>
            </a:r>
            <a:r>
              <a:rPr lang="en-US" altLang="zh-CN" dirty="0"/>
              <a:t>', </a:t>
            </a:r>
            <a:r>
              <a:rPr lang="en-US" dirty="0"/>
              <a:t>size=(550, 500))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self.Centre</a:t>
            </a:r>
            <a:r>
              <a:rPr lang="en-US" dirty="0"/>
              <a:t>()  # </a:t>
            </a:r>
            <a:r>
              <a:rPr lang="zh-CN" altLang="en-US" dirty="0"/>
              <a:t>设置窗口居中</a:t>
            </a:r>
          </a:p>
          <a:p>
            <a:pPr lvl="3"/>
            <a:r>
              <a:rPr lang="zh-CN" altLang="en-US" dirty="0"/>
              <a:t>                </a:t>
            </a:r>
            <a:r>
              <a:rPr lang="en-US" dirty="0" err="1"/>
              <a:t>self.text</a:t>
            </a:r>
            <a:r>
              <a:rPr lang="en-US" dirty="0"/>
              <a:t> = </a:t>
            </a:r>
            <a:r>
              <a:rPr lang="en-US" dirty="0" err="1"/>
              <a:t>wx.TextCtrl</a:t>
            </a:r>
            <a:r>
              <a:rPr lang="en-US" dirty="0"/>
              <a:t>(self, -1, style=</a:t>
            </a:r>
            <a:r>
              <a:rPr lang="en-US" dirty="0" err="1"/>
              <a:t>wx.EXPAND</a:t>
            </a:r>
            <a:r>
              <a:rPr lang="en-US" dirty="0"/>
              <a:t> | </a:t>
            </a:r>
            <a:r>
              <a:rPr lang="en-US" dirty="0" err="1"/>
              <a:t>wx.TE_MULTILINE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vbox</a:t>
            </a:r>
            <a:r>
              <a:rPr lang="en-US" dirty="0"/>
              <a:t> = </a:t>
            </a:r>
            <a:r>
              <a:rPr lang="en-US" dirty="0" err="1"/>
              <a:t>wx.BoxSizer</a:t>
            </a:r>
            <a:r>
              <a:rPr lang="en-US" dirty="0"/>
              <a:t>(</a:t>
            </a:r>
            <a:r>
              <a:rPr lang="en-US" dirty="0" err="1"/>
              <a:t>wx.VERTICAL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vbox.Add</a:t>
            </a:r>
            <a:r>
              <a:rPr lang="en-US" dirty="0"/>
              <a:t>(</a:t>
            </a:r>
            <a:r>
              <a:rPr lang="en-US" dirty="0" err="1"/>
              <a:t>self.text</a:t>
            </a:r>
            <a:r>
              <a:rPr lang="en-US" dirty="0"/>
              <a:t>, proportion=1, flag=</a:t>
            </a:r>
            <a:r>
              <a:rPr lang="en-US" dirty="0" err="1"/>
              <a:t>wx.EXPAND</a:t>
            </a:r>
            <a:r>
              <a:rPr lang="en-US" dirty="0"/>
              <a:t> | </a:t>
            </a:r>
            <a:r>
              <a:rPr lang="en-US" dirty="0" err="1"/>
              <a:t>wx.ALL</a:t>
            </a:r>
            <a:r>
              <a:rPr lang="en-US" dirty="0"/>
              <a:t>, border=1)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self.SetSizer</a:t>
            </a:r>
            <a:r>
              <a:rPr lang="en-US" dirty="0"/>
              <a:t>(</a:t>
            </a:r>
            <a:r>
              <a:rPr lang="en-US" dirty="0" err="1"/>
              <a:t>vbox</a:t>
            </a:r>
            <a:r>
              <a:rPr lang="en-US" dirty="0"/>
              <a:t>)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        </a:t>
            </a:r>
            <a:r>
              <a:rPr lang="en-US" dirty="0" err="1"/>
              <a:t>menubar</a:t>
            </a:r>
            <a:r>
              <a:rPr lang="en-US" dirty="0"/>
              <a:t> = </a:t>
            </a:r>
            <a:r>
              <a:rPr lang="en-US" dirty="0" err="1"/>
              <a:t>wx.MenuBar</a:t>
            </a:r>
            <a:r>
              <a:rPr lang="en-US" dirty="0"/>
              <a:t>() ①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        </a:t>
            </a:r>
            <a:r>
              <a:rPr lang="en-US" dirty="0" err="1"/>
              <a:t>file_menu</a:t>
            </a:r>
            <a:r>
              <a:rPr lang="en-US" dirty="0"/>
              <a:t> = </a:t>
            </a:r>
            <a:r>
              <a:rPr lang="en-US" dirty="0" err="1"/>
              <a:t>wx.Menu</a:t>
            </a:r>
            <a:r>
              <a:rPr lang="en-US" dirty="0"/>
              <a:t>() ②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new_item</a:t>
            </a:r>
            <a:r>
              <a:rPr lang="en-US" dirty="0"/>
              <a:t> = </a:t>
            </a:r>
            <a:r>
              <a:rPr lang="en-US" dirty="0" err="1"/>
              <a:t>wx.MenuItem</a:t>
            </a:r>
            <a:r>
              <a:rPr lang="en-US" dirty="0"/>
              <a:t>(</a:t>
            </a:r>
            <a:r>
              <a:rPr lang="en-US" dirty="0" err="1"/>
              <a:t>file_menu</a:t>
            </a:r>
            <a:r>
              <a:rPr lang="en-US" dirty="0"/>
              <a:t>, </a:t>
            </a:r>
            <a:r>
              <a:rPr lang="en-US" dirty="0" err="1"/>
              <a:t>wx.ID_NEW</a:t>
            </a:r>
            <a:r>
              <a:rPr lang="en-US" dirty="0"/>
              <a:t>, text="</a:t>
            </a:r>
            <a:r>
              <a:rPr lang="zh-CN" altLang="en-US" dirty="0"/>
              <a:t>新建</a:t>
            </a:r>
            <a:r>
              <a:rPr lang="en-US" altLang="zh-CN" dirty="0"/>
              <a:t>", </a:t>
            </a:r>
            <a:r>
              <a:rPr lang="en-US" dirty="0"/>
              <a:t>kind=</a:t>
            </a:r>
            <a:r>
              <a:rPr lang="en-US" dirty="0" err="1"/>
              <a:t>wx.ITEM_NORMAL</a:t>
            </a:r>
            <a:r>
              <a:rPr lang="en-US" dirty="0"/>
              <a:t>) ③</a:t>
            </a:r>
          </a:p>
          <a:p>
            <a:pPr lvl="3"/>
            <a:r>
              <a:rPr lang="en-US" dirty="0" smtClean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120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wx.ITEM_SEPARATOR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。分隔线菜单项。 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wx.ITEM_NORMAL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。普通菜单项。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wx.ITEM_CHECK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。复选框形式的菜单项。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wx.ITEM_RADIO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。单选按钮形式的菜单项。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wx.ITEM_DROPDOWN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。下拉列表形式的菜单项。</a:t>
            </a:r>
            <a:endPara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7183" y="551127"/>
            <a:ext cx="13521796" cy="1174949"/>
          </a:xfrm>
        </p:spPr>
        <p:txBody>
          <a:bodyPr>
            <a:normAutofit/>
          </a:bodyPr>
          <a:lstStyle/>
          <a:p>
            <a:r>
              <a:rPr lang="zh-CN" altLang="en-US" dirty="0"/>
              <a:t>菜单项类型主要有如下</a:t>
            </a:r>
            <a:r>
              <a:rPr lang="en-US" altLang="zh-CN" dirty="0"/>
              <a:t>5</a:t>
            </a:r>
            <a:r>
              <a:rPr lang="zh-CN" altLang="en-US" dirty="0"/>
              <a:t>种：</a:t>
            </a:r>
          </a:p>
        </p:txBody>
      </p:sp>
    </p:spTree>
    <p:extLst>
      <p:ext uri="{BB962C8B-B14F-4D97-AF65-F5344CB8AC3E}">
        <p14:creationId xmlns:p14="http://schemas.microsoft.com/office/powerpoint/2010/main" val="763318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17.9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使用工具栏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488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菜工具栏示例单构成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68" y="2073237"/>
            <a:ext cx="7019152" cy="64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43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.2.2  永远不会正常返回数据与Nothing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5089">
              <a:defRPr sz="5146"/>
            </a:lvl1pPr>
          </a:lstStyle>
          <a:p>
            <a:r>
              <a:rPr lang="zh-CN" altLang="zh-CN" dirty="0"/>
              <a:t>示例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//代码文件：chapter10/src/com/a51work6/section2/ch10.2.2.kt…"/>
          <p:cNvSpPr txBox="1"/>
          <p:nvPr/>
        </p:nvSpPr>
        <p:spPr>
          <a:xfrm>
            <a:off x="2153861" y="1908615"/>
            <a:ext cx="11721042" cy="7454391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4pPr lvl="3" indent="0" algn="l" defTabSz="476250">
              <a:tabLst>
                <a:tab pos="342900" algn="l"/>
              </a:tabLst>
              <a:defRPr sz="2100">
                <a:latin typeface="Arial" panose="020B0604020202020204" pitchFamily="34" charset="0"/>
                <a:ea typeface="Menlo"/>
                <a:cs typeface="Arial" panose="020B0604020202020204" pitchFamily="34" charset="0"/>
              </a:defRPr>
            </a:lvl4pPr>
          </a:lstStyle>
          <a:p>
            <a:pPr lvl="3"/>
            <a:r>
              <a:rPr lang="en-US" dirty="0"/>
              <a:t># coding=</a:t>
            </a:r>
            <a:r>
              <a:rPr lang="en-US" dirty="0" err="1"/>
              <a:t>utf</a:t>
            </a:r>
            <a:r>
              <a:rPr lang="en-US" dirty="0"/>
              <a:t>-8</a:t>
            </a:r>
          </a:p>
          <a:p>
            <a:pPr lvl="3"/>
            <a:r>
              <a:rPr lang="en-US" dirty="0"/>
              <a:t># </a:t>
            </a:r>
            <a:r>
              <a:rPr lang="zh-CN" altLang="en-US" dirty="0"/>
              <a:t>代码文件：</a:t>
            </a:r>
            <a:r>
              <a:rPr lang="en-US" dirty="0" err="1"/>
              <a:t>chapter19</a:t>
            </a:r>
            <a:r>
              <a:rPr lang="en-US" dirty="0"/>
              <a:t>/</a:t>
            </a:r>
            <a:r>
              <a:rPr lang="en-US" dirty="0" err="1"/>
              <a:t>ch19.9.py</a:t>
            </a:r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import </a:t>
            </a:r>
            <a:r>
              <a:rPr lang="en-US" dirty="0" err="1"/>
              <a:t>wx</a:t>
            </a:r>
            <a:endParaRPr lang="en-US" dirty="0"/>
          </a:p>
          <a:p>
            <a:pPr lvl="3"/>
            <a:r>
              <a:rPr lang="en-US" dirty="0"/>
              <a:t>import </a:t>
            </a:r>
            <a:r>
              <a:rPr lang="en-US" dirty="0" err="1"/>
              <a:t>wx.grid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dirty="0"/>
              <a:t># </a:t>
            </a:r>
            <a:r>
              <a:rPr lang="zh-CN" altLang="en-US" dirty="0"/>
              <a:t>自定义窗口类</a:t>
            </a:r>
            <a:r>
              <a:rPr lang="en-US" dirty="0" err="1"/>
              <a:t>MyFrame</a:t>
            </a:r>
            <a:endParaRPr lang="en-US" dirty="0"/>
          </a:p>
          <a:p>
            <a:pPr lvl="3"/>
            <a:r>
              <a:rPr lang="en-US" dirty="0"/>
              <a:t>class </a:t>
            </a:r>
            <a:r>
              <a:rPr lang="en-US" dirty="0" err="1"/>
              <a:t>MyFrame</a:t>
            </a:r>
            <a:r>
              <a:rPr lang="en-US" dirty="0"/>
              <a:t>(</a:t>
            </a:r>
            <a:r>
              <a:rPr lang="en-US" dirty="0" err="1"/>
              <a:t>wx.Frame</a:t>
            </a:r>
            <a:r>
              <a:rPr lang="en-US" dirty="0"/>
              <a:t>):</a:t>
            </a:r>
          </a:p>
          <a:p>
            <a:pPr lvl="3"/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pPr lvl="3"/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__(parent=None, title='</a:t>
            </a:r>
            <a:r>
              <a:rPr lang="zh-CN" altLang="en-US" dirty="0"/>
              <a:t>使用工具栏</a:t>
            </a:r>
            <a:r>
              <a:rPr lang="en-US" altLang="zh-CN" dirty="0"/>
              <a:t>', </a:t>
            </a:r>
            <a:r>
              <a:rPr lang="en-US" dirty="0"/>
              <a:t>size=(550, 500))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self.Centre</a:t>
            </a:r>
            <a:r>
              <a:rPr lang="en-US" dirty="0"/>
              <a:t>()  # </a:t>
            </a:r>
            <a:r>
              <a:rPr lang="zh-CN" altLang="en-US" dirty="0"/>
              <a:t>设置窗口居中</a:t>
            </a:r>
          </a:p>
          <a:p>
            <a:pPr lvl="3"/>
            <a:r>
              <a:rPr lang="zh-CN" altLang="en-US" dirty="0"/>
              <a:t>        </a:t>
            </a:r>
            <a:r>
              <a:rPr lang="en-US" dirty="0" err="1"/>
              <a:t>self.Show</a:t>
            </a:r>
            <a:r>
              <a:rPr lang="en-US" dirty="0"/>
              <a:t>(True)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        </a:t>
            </a:r>
            <a:r>
              <a:rPr lang="en-US" dirty="0" err="1"/>
              <a:t>self.text</a:t>
            </a:r>
            <a:r>
              <a:rPr lang="en-US" dirty="0"/>
              <a:t> = </a:t>
            </a:r>
            <a:r>
              <a:rPr lang="en-US" dirty="0" err="1"/>
              <a:t>wx.TextCtrl</a:t>
            </a:r>
            <a:r>
              <a:rPr lang="en-US" dirty="0"/>
              <a:t>(self, -1, style=</a:t>
            </a:r>
            <a:r>
              <a:rPr lang="en-US" dirty="0" err="1"/>
              <a:t>wx.EXPAND</a:t>
            </a:r>
            <a:r>
              <a:rPr lang="en-US" dirty="0"/>
              <a:t> | </a:t>
            </a:r>
            <a:r>
              <a:rPr lang="en-US" dirty="0" err="1"/>
              <a:t>wx.TE_MULTILINE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vbox</a:t>
            </a:r>
            <a:r>
              <a:rPr lang="en-US" dirty="0"/>
              <a:t> = </a:t>
            </a:r>
            <a:r>
              <a:rPr lang="en-US" dirty="0" err="1"/>
              <a:t>wx.BoxSizer</a:t>
            </a:r>
            <a:r>
              <a:rPr lang="en-US" dirty="0"/>
              <a:t>(</a:t>
            </a:r>
            <a:r>
              <a:rPr lang="en-US" dirty="0" err="1"/>
              <a:t>wx.VERTICAL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vbox.Add</a:t>
            </a:r>
            <a:r>
              <a:rPr lang="en-US" dirty="0"/>
              <a:t>(</a:t>
            </a:r>
            <a:r>
              <a:rPr lang="en-US" dirty="0" err="1"/>
              <a:t>self.text</a:t>
            </a:r>
            <a:r>
              <a:rPr lang="en-US" dirty="0"/>
              <a:t>, proportion=1, flag=</a:t>
            </a:r>
            <a:r>
              <a:rPr lang="en-US" dirty="0" err="1"/>
              <a:t>wx.EXPAND</a:t>
            </a:r>
            <a:r>
              <a:rPr lang="en-US" dirty="0"/>
              <a:t> | </a:t>
            </a:r>
            <a:r>
              <a:rPr lang="en-US" dirty="0" err="1"/>
              <a:t>wx.ALL</a:t>
            </a:r>
            <a:r>
              <a:rPr lang="en-US" dirty="0"/>
              <a:t>, border=1)</a:t>
            </a:r>
          </a:p>
          <a:p>
            <a:pPr lvl="3"/>
            <a:r>
              <a:rPr lang="en-US" dirty="0"/>
              <a:t>        </a:t>
            </a:r>
            <a:r>
              <a:rPr lang="en-US" dirty="0" err="1"/>
              <a:t>self.SetSizer</a:t>
            </a:r>
            <a:r>
              <a:rPr lang="en-US" dirty="0"/>
              <a:t>(</a:t>
            </a:r>
            <a:r>
              <a:rPr lang="en-US" dirty="0" err="1"/>
              <a:t>vbox</a:t>
            </a:r>
            <a:r>
              <a:rPr lang="en-US" dirty="0"/>
              <a:t>)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        </a:t>
            </a:r>
            <a:r>
              <a:rPr lang="en-US" dirty="0" err="1"/>
              <a:t>menubar</a:t>
            </a:r>
            <a:r>
              <a:rPr lang="en-US" dirty="0"/>
              <a:t> = </a:t>
            </a:r>
            <a:r>
              <a:rPr lang="en-US" dirty="0" err="1"/>
              <a:t>wx.MenuBar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377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QQ20180624-0.png" descr="QQ20180624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384" y="5870986"/>
            <a:ext cx="2133568" cy="2901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QQ20180624-1.png" descr="QQ20180624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2268" y="5890941"/>
            <a:ext cx="2076248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QQ20180624-2.png" descr="QQ20180624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2832" y="5890941"/>
            <a:ext cx="2112266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QQ20180624-3.png" descr="QQ20180624-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9414" y="5870986"/>
            <a:ext cx="2105598" cy="2901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logo.png" descr="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42453" y="4697367"/>
            <a:ext cx="3447314" cy="1280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.3.1 </a:t>
            </a:r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sz="6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wxPython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类层次结构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20" y="2637246"/>
            <a:ext cx="928116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35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要使用函数首先需要声明函数，然后在需要的地方进行调用。函数的语法格式如下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9929">
              <a:defRPr sz="2852"/>
            </a:lvl1pPr>
          </a:lstStyle>
          <a:p>
            <a:r>
              <a:rPr lang="en-US" altLang="zh-CN" sz="6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wxPython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控件类层次结构</a:t>
            </a:r>
            <a:endParaRPr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00" y="1800529"/>
            <a:ext cx="8665300" cy="807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05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2905</Words>
  <Application>Microsoft Macintosh PowerPoint</Application>
  <PresentationFormat>自定义</PresentationFormat>
  <Paragraphs>586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6" baseType="lpstr">
      <vt:lpstr>Avenir Roman</vt:lpstr>
      <vt:lpstr>Gill Sans</vt:lpstr>
      <vt:lpstr>Helvetica</vt:lpstr>
      <vt:lpstr>Helvetica Light</vt:lpstr>
      <vt:lpstr>Lantinghei SC Heavy</vt:lpstr>
      <vt:lpstr>Menlo</vt:lpstr>
      <vt:lpstr>Microsoft YaHei UI</vt:lpstr>
      <vt:lpstr>冬青黑体简体中文 W3</vt:lpstr>
      <vt:lpstr>微软雅黑</vt:lpstr>
      <vt:lpstr>Arial</vt:lpstr>
      <vt:lpstr>White</vt:lpstr>
      <vt:lpstr>第17章 图形用户界面编程</vt:lpstr>
      <vt:lpstr>课程内容</vt:lpstr>
      <vt:lpstr>17.1  Python图形用户界面开发工具包</vt:lpstr>
      <vt:lpstr>PowerPoint 演示文稿</vt:lpstr>
      <vt:lpstr>17.2  wxPython安装</vt:lpstr>
      <vt:lpstr>pip安装过程</vt:lpstr>
      <vt:lpstr>17.3  wxPython基础</vt:lpstr>
      <vt:lpstr>17.3.1  wxPython类层次结构</vt:lpstr>
      <vt:lpstr>wxPython控件类层次结构</vt:lpstr>
      <vt:lpstr>17.3.2  第一个wxPython程序</vt:lpstr>
      <vt:lpstr>示例运行效果</vt:lpstr>
      <vt:lpstr>修改上述代码如下：</vt:lpstr>
      <vt:lpstr>示例运行效果</vt:lpstr>
      <vt:lpstr>修改上述代码如下：</vt:lpstr>
      <vt:lpstr>Frame的内容面板</vt:lpstr>
      <vt:lpstr>17.3.3  wxPython界面构建层次结构</vt:lpstr>
      <vt:lpstr>17.4  事件处理</vt:lpstr>
      <vt:lpstr>在事件处理的过程中涉及4个要素：</vt:lpstr>
      <vt:lpstr>17.4.1  一对一事件处理</vt:lpstr>
      <vt:lpstr>示例代码如下：</vt:lpstr>
      <vt:lpstr>17.4.2  一对多事件处理</vt:lpstr>
      <vt:lpstr>示例代码如下：</vt:lpstr>
      <vt:lpstr>17.4.3  示例：鼠标事件处理</vt:lpstr>
      <vt:lpstr>17.5  布局管理</vt:lpstr>
      <vt:lpstr>使用绝对布局会有如下问题：</vt:lpstr>
      <vt:lpstr>wx.Sizer类层次结构</vt:lpstr>
      <vt:lpstr>17.5.1  Box布局器</vt:lpstr>
      <vt:lpstr>边框flag标志</vt:lpstr>
      <vt:lpstr>调整尺寸flag标志</vt:lpstr>
      <vt:lpstr>Box布局示例： </vt:lpstr>
      <vt:lpstr>示例代码如下：</vt:lpstr>
      <vt:lpstr>17.5.2  StaticBox布局</vt:lpstr>
      <vt:lpstr>StaticBox布局示例</vt:lpstr>
      <vt:lpstr>示例代码如下：</vt:lpstr>
      <vt:lpstr>17.5.3  Grid布局</vt:lpstr>
      <vt:lpstr>Grid布局示例</vt:lpstr>
      <vt:lpstr>示例代码如下：</vt:lpstr>
      <vt:lpstr> 缺少子窗口（或控件）</vt:lpstr>
      <vt:lpstr>17.5.4  FlexGrid布局</vt:lpstr>
      <vt:lpstr>FlexGrid布局示例</vt:lpstr>
      <vt:lpstr>示例代码如下：</vt:lpstr>
      <vt:lpstr>17.6  wxPython控件</vt:lpstr>
      <vt:lpstr>17.6.1  静态文本和按钮</vt:lpstr>
      <vt:lpstr>示例代码如下：</vt:lpstr>
      <vt:lpstr>17.6.2  文本输入控件</vt:lpstr>
      <vt:lpstr>示例代码如下：</vt:lpstr>
      <vt:lpstr>17.6.3  复选框和单选按钮</vt:lpstr>
      <vt:lpstr>示例代码如下：</vt:lpstr>
      <vt:lpstr>17.6.4  下拉列表</vt:lpstr>
      <vt:lpstr>示例代码如下：</vt:lpstr>
      <vt:lpstr>主要有4种风格：</vt:lpstr>
      <vt:lpstr>17.6.5  列表</vt:lpstr>
      <vt:lpstr>示例代码如下：</vt:lpstr>
      <vt:lpstr>常用的有4种风格:</vt:lpstr>
      <vt:lpstr>17.6.6  静态图片控件</vt:lpstr>
      <vt:lpstr>示例代码如下：</vt:lpstr>
      <vt:lpstr>17.7  高级窗口</vt:lpstr>
      <vt:lpstr>17.7.1  分隔窗口</vt:lpstr>
      <vt:lpstr>wx.SplitterWindow中一个常用的方法有：</vt:lpstr>
      <vt:lpstr> 分隔窗口示例</vt:lpstr>
      <vt:lpstr>示例代码如下：</vt:lpstr>
      <vt:lpstr>17.7.2  使用树</vt:lpstr>
      <vt:lpstr>树控件示例</vt:lpstr>
      <vt:lpstr>示例代码如下：</vt:lpstr>
      <vt:lpstr>17.7.3  使用网格</vt:lpstr>
      <vt:lpstr>选中网格行示例</vt:lpstr>
      <vt:lpstr>具体代码如下：</vt:lpstr>
      <vt:lpstr>17.8  使用菜单</vt:lpstr>
      <vt:lpstr>菜单构成</vt:lpstr>
      <vt:lpstr>代码如下：</vt:lpstr>
      <vt:lpstr>菜单项类型主要有如下5种：</vt:lpstr>
      <vt:lpstr>17.9 使用工具栏</vt:lpstr>
      <vt:lpstr>菜工具栏示例单构成</vt:lpstr>
      <vt:lpstr>示例代码如下：</vt:lpstr>
      <vt:lpstr>PowerPoint 演示文稿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第10章 函数</dc:title>
  <cp:lastModifiedBy>Microsoft Office 用户</cp:lastModifiedBy>
  <cp:revision>73</cp:revision>
  <dcterms:modified xsi:type="dcterms:W3CDTF">2019-07-30T03:52:11Z</dcterms:modified>
</cp:coreProperties>
</file>